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8" r:id="rId2"/>
    <p:sldId id="367" r:id="rId3"/>
    <p:sldId id="338" r:id="rId4"/>
    <p:sldId id="332" r:id="rId5"/>
    <p:sldId id="333" r:id="rId6"/>
    <p:sldId id="334" r:id="rId7"/>
    <p:sldId id="335" r:id="rId8"/>
    <p:sldId id="336" r:id="rId9"/>
    <p:sldId id="376" r:id="rId10"/>
    <p:sldId id="339" r:id="rId11"/>
    <p:sldId id="340" r:id="rId12"/>
    <p:sldId id="341" r:id="rId13"/>
    <p:sldId id="342" r:id="rId14"/>
    <p:sldId id="343" r:id="rId15"/>
    <p:sldId id="344" r:id="rId16"/>
    <p:sldId id="370" r:id="rId17"/>
    <p:sldId id="346" r:id="rId18"/>
    <p:sldId id="347" r:id="rId19"/>
    <p:sldId id="345" r:id="rId20"/>
    <p:sldId id="348" r:id="rId21"/>
    <p:sldId id="349" r:id="rId22"/>
    <p:sldId id="350" r:id="rId23"/>
    <p:sldId id="351" r:id="rId24"/>
    <p:sldId id="369" r:id="rId25"/>
    <p:sldId id="353" r:id="rId26"/>
    <p:sldId id="354" r:id="rId27"/>
    <p:sldId id="355" r:id="rId28"/>
    <p:sldId id="356" r:id="rId29"/>
    <p:sldId id="357" r:id="rId30"/>
    <p:sldId id="358" r:id="rId31"/>
    <p:sldId id="368" r:id="rId32"/>
    <p:sldId id="360" r:id="rId33"/>
    <p:sldId id="352" r:id="rId34"/>
    <p:sldId id="361" r:id="rId35"/>
    <p:sldId id="359" r:id="rId36"/>
    <p:sldId id="363" r:id="rId37"/>
    <p:sldId id="364" r:id="rId38"/>
    <p:sldId id="371" r:id="rId39"/>
    <p:sldId id="280" r:id="rId40"/>
    <p:sldId id="374" r:id="rId41"/>
    <p:sldId id="375" r:id="rId42"/>
  </p:sldIdLst>
  <p:sldSz cx="12192000" cy="6858000"/>
  <p:notesSz cx="679608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8361"/>
    <a:srgbClr val="FFCCCC"/>
    <a:srgbClr val="FF7C80"/>
    <a:srgbClr val="FF6600"/>
    <a:srgbClr val="FF99CC"/>
    <a:srgbClr val="FF6699"/>
    <a:srgbClr val="FF00FF"/>
    <a:srgbClr val="99C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971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547" y="0"/>
            <a:ext cx="2944971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4AC5-DB9D-4151-905A-13348EFFD263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497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547" y="9428586"/>
            <a:ext cx="294497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77E58-D6A7-413C-B7F5-403E7C9592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666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789" y="0"/>
            <a:ext cx="29457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CE78E-31C6-4081-9F6B-2873D583442F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790"/>
            <a:ext cx="543750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57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789" y="9429750"/>
            <a:ext cx="29457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DB18E-C71D-4C9A-9923-98D33B0751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0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1800" dirty="0">
                <a:latin typeface="TH SarabunPSK" pitchFamily="34" charset="-34"/>
                <a:ea typeface="맑은 고딕" pitchFamily="50" charset="-127"/>
                <a:cs typeface="TH SarabunPSK" pitchFamily="34" charset="-34"/>
              </a:rPr>
              <a:t>การบริหารจัดการระบบความมั่นคงปลอดภัยสารสนเทศ</a:t>
            </a:r>
            <a:endParaRPr lang="en-US" altLang="ko-KR" sz="1800" dirty="0"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  <a:defRPr/>
            </a:pPr>
            <a:r>
              <a:rPr lang="th-TH" altLang="ko-KR" sz="1800" dirty="0">
                <a:latin typeface="TH SarabunPSK" pitchFamily="34" charset="-34"/>
                <a:cs typeface="TH SarabunPSK" pitchFamily="34" charset="-34"/>
              </a:rPr>
              <a:t>โดย ผู้อำนวยการกลุ่มเทคโนโลยีสารสนเทศ สำนักบริหาร </a:t>
            </a:r>
          </a:p>
          <a:p>
            <a:pPr>
              <a:spcBef>
                <a:spcPts val="0"/>
              </a:spcBef>
              <a:defRPr/>
            </a:pPr>
            <a:r>
              <a:rPr lang="th-TH" altLang="ko-KR" sz="1800" dirty="0">
                <a:latin typeface="TH SarabunPSK" pitchFamily="34" charset="-34"/>
                <a:cs typeface="TH SarabunPSK" pitchFamily="34" charset="-34"/>
              </a:rPr>
              <a:t>กรมสนับสนุนบริการสุขภาพ กระทรวงสาธารณสุข</a:t>
            </a:r>
          </a:p>
          <a:p>
            <a:pPr>
              <a:spcBef>
                <a:spcPts val="0"/>
              </a:spcBef>
              <a:defRPr/>
            </a:pPr>
            <a:r>
              <a:rPr lang="th-TH" altLang="ko-KR" sz="1800" dirty="0">
                <a:latin typeface="TH SarabunPSK" pitchFamily="34" charset="-34"/>
                <a:cs typeface="TH SarabunPSK" pitchFamily="34" charset="-34"/>
              </a:rPr>
              <a:t>วันศุกร์ที่ 15 มีนาคม พ.ศ.2562</a:t>
            </a:r>
            <a:endParaRPr lang="en-US" altLang="ko-KR" sz="1800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0891A-F3A8-4982-B308-22DBA82160C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060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</a:t>
            </a:r>
            <a:r>
              <a:rPr lang="en-US" baseline="0" dirty="0"/>
              <a:t> You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0891A-F3A8-4982-B308-22DBA82160CA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65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2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553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3788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940281"/>
            <a:ext cx="12192000" cy="69696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63724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76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17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2" name="Oval 1"/>
          <p:cNvSpPr/>
          <p:nvPr userDrawn="1"/>
        </p:nvSpPr>
        <p:spPr>
          <a:xfrm>
            <a:off x="3599723" y="932723"/>
            <a:ext cx="4992555" cy="4992555"/>
          </a:xfrm>
          <a:prstGeom prst="ellipse">
            <a:avLst/>
          </a:prstGeom>
          <a:solidFill>
            <a:schemeClr val="accent1">
              <a:alpha val="77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733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99723" y="2908307"/>
            <a:ext cx="4992555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9525" y="3676392"/>
            <a:ext cx="499255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0014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315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352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147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710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640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973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555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ED23-CD8C-4AE2-B83A-15515728BBB2}" type="datetimeFigureOut">
              <a:rPr lang="th-TH" smtClean="0"/>
              <a:t>23/03/64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E031-4746-4525-944A-EE643819042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72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ct.hss.moph.go.th/fileupload_doc/2020-09-22-1-20-3292019.pdf" TargetMode="External"/><Relationship Id="rId2" Type="http://schemas.openxmlformats.org/officeDocument/2006/relationships/hyperlink" Target="https://ict.moph.go.th/upload_file/files/3927aa014c6853e7d6fdc02e224e0a60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784431"/>
            <a:ext cx="12192000" cy="1849457"/>
          </a:xfrm>
        </p:spPr>
        <p:txBody>
          <a:bodyPr>
            <a:normAutofit/>
          </a:bodyPr>
          <a:lstStyle/>
          <a:p>
            <a:r>
              <a:rPr lang="th-TH" altLang="ko-KR" sz="51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ea typeface="맑은 고딕" pitchFamily="50" charset="-127"/>
                <a:cs typeface="+mn-cs"/>
              </a:rPr>
              <a:t>ด้านที่ </a:t>
            </a:r>
            <a:r>
              <a:rPr lang="en-US" altLang="ko-KR" sz="51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ea typeface="맑은 고딕" pitchFamily="50" charset="-127"/>
                <a:cs typeface="+mn-cs"/>
              </a:rPr>
              <a:t>9</a:t>
            </a:r>
            <a:r>
              <a:rPr lang="th-TH" altLang="ko-KR" sz="5100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ea typeface="맑은 고딕" pitchFamily="50" charset="-127"/>
                <a:cs typeface="+mn-cs"/>
              </a:rPr>
              <a:t> ด้าน</a:t>
            </a:r>
            <a:r>
              <a:rPr lang="th-TH" sz="510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การรักษาความมั่นคงปลอดภัยไซเบอร์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709160"/>
            <a:ext cx="11568608" cy="2080213"/>
          </a:xfrm>
        </p:spPr>
        <p:txBody>
          <a:bodyPr/>
          <a:lstStyle/>
          <a:p>
            <a:pPr algn="r">
              <a:spcBef>
                <a:spcPts val="0"/>
              </a:spcBef>
              <a:defRPr/>
            </a:pPr>
            <a:r>
              <a:rPr lang="th-TH" altLang="ko-KR" sz="3733" dirty="0">
                <a:latin typeface="TH SarabunPSK" pitchFamily="34" charset="-34"/>
                <a:cs typeface="TH SarabunPSK" pitchFamily="34" charset="-34"/>
              </a:rPr>
              <a:t>กรมสนับสนุนบริการสุขภาพ กระทรวงสาธารณสุข</a:t>
            </a:r>
          </a:p>
          <a:p>
            <a:pPr algn="r">
              <a:spcBef>
                <a:spcPts val="0"/>
              </a:spcBef>
              <a:defRPr/>
            </a:pPr>
            <a:r>
              <a:rPr lang="th-TH" altLang="ko-KR" sz="3733" dirty="0">
                <a:latin typeface="TH SarabunPSK" pitchFamily="34" charset="-34"/>
                <a:cs typeface="TH SarabunPSK" pitchFamily="34" charset="-34"/>
              </a:rPr>
              <a:t>พ.ศ.</a:t>
            </a:r>
            <a:r>
              <a:rPr lang="en-US" altLang="ko-KR" sz="3733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ko-KR" sz="3733" dirty="0">
                <a:latin typeface="TH SarabunPSK" pitchFamily="34" charset="-34"/>
                <a:cs typeface="TH SarabunPSK" pitchFamily="34" charset="-34"/>
              </a:rPr>
              <a:t>256</a:t>
            </a:r>
            <a:r>
              <a:rPr lang="en-US" altLang="ko-KR" sz="3733" dirty="0"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7924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63865" y="227038"/>
            <a:ext cx="11673986" cy="854933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295162"/>
              <a:ext cx="569802" cy="248860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2266" y="331340"/>
            <a:ext cx="6888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การจัดการความเสี่ยงในระบบเทคโนโลยีสารสนเทศ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97" y="1427259"/>
            <a:ext cx="3671674" cy="3806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204" y="1263218"/>
            <a:ext cx="8558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ระบบการจัดการความเสี่ยงที่เริ่มจากการประเมินความเสี่ยงทุกด้าน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ที่จะเกิดขึ้นต่อระบบเทคโนโลยีสารสนเทศโรงพยาบาล ให้คะแนนความเสี่ยง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และจัดลำดับความสำคัญ จัดทำแผนการจัดการความเสี่ยงเป็นลายลักษณ์อักษร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มีเลขหน้ากำกับ ประกอบด้วยผลการประเมินความเสี่ยง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ยุทธศาสตร์การจัดการความเสี่ยงและแผนปฏิบัติการที่กำหนดระยะเวลา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ที่จะดำเนินการตามแผนในช่วง 1 ปี เมื่อจบการดำเนินการตามแผนต้องมีการประเมินผล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การดำเนินงานและนำผลการประเมินมาปรับปรุงเป็นแผนในรอบปีต่อไป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รวมทั้งการจัดการความเสี่ยงที่จะเกิดขึ้นกับผู้ป่วย จากการใช้เทคโนโลยีสารสนเทศด้วย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924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624"/>
            <a:ext cx="4759768" cy="424926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90365" y="470214"/>
            <a:ext cx="8323144" cy="4128679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363856" y="1317660"/>
              <a:ext cx="5144207" cy="190799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2.1 </a:t>
              </a:r>
              <a:r>
                <a:rPr lang="th-TH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มีกระบวนการประเมินและให้คะแนนความเสี่ยงของระบบสารสนเทศอย่างเป็นระบบ โดยการมีส่วนร่วมของทุกฝ่าย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470784"/>
              </p:ext>
            </p:extLst>
          </p:nvPr>
        </p:nvGraphicFramePr>
        <p:xfrm>
          <a:off x="201706" y="4679577"/>
          <a:ext cx="11711803" cy="1937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1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828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การประเมินความเสี่ยงและการให้คะแนนความเสี่ยงและการจัดลำดับความสำคัญ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828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2400" spc="-4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มีการประเมินความเสี่ยง </a:t>
                      </a:r>
                      <a:r>
                        <a:rPr lang="th-TH" sz="2400" spc="-4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แต่ขาด</a:t>
                      </a:r>
                      <a:r>
                        <a:rPr lang="th-TH" sz="2400" spc="-4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การให้คะแนนความเสี่ยง</a:t>
                      </a:r>
                      <a:r>
                        <a:rPr lang="th-TH" sz="2400" spc="-4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spc="-4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การจัดลำดับความสำคัญ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828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มีการประเมินความเสี่ยงและการให้คะแนนความเสี่ยงและการจัดลำดับความสำคัญ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97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5" y="0"/>
            <a:ext cx="5270500" cy="3987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6908" y="268941"/>
            <a:ext cx="6929708" cy="3718859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25602"/>
              <a:ext cx="4752528" cy="17129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2.2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มีแผนจัดการความเสี่ยงเป็นลายลักษณ์อักษร โดยกำหนดกลยุทธ์โครงการ ระยะเวลาดำเนินการ ผู้รับผิดชอบ อย่างชัดเจน</a:t>
              </a:r>
              <a:endParaRPr lang="en-US" altLang="ko-KR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23202"/>
              </p:ext>
            </p:extLst>
          </p:nvPr>
        </p:nvGraphicFramePr>
        <p:xfrm>
          <a:off x="215153" y="4303060"/>
          <a:ext cx="11671463" cy="2033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แผนจัดการความเสี่ยงเป็นลายลักษณ์อักษร โดยกำหนดกลยุทธ์โครงการ ระยะเวลาดำเนินการ ผู้รับผิดชอบ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อย่างชัดเจน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94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มีแผนจัดการความเสี่ยงเป็นลายลักษณ์อักษร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แต่ขาด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การกำหนดกลยุทธ์โครงการ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ระยะเวลาดำเนินการ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94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มีแผนจัดการความเสี่ยงเป็นลายลักษณ์อักษร โดยกำหนดกลยุทธ์โครงการ ระยะเวลาดำเนินการ ผู้รับผิดชอบ อย่างชัดเจน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2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29"/>
            <a:ext cx="5836024" cy="442619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52861" y="350330"/>
            <a:ext cx="6574098" cy="4238156"/>
            <a:chOff x="3275857" y="1203567"/>
            <a:chExt cx="5320208" cy="246390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812766" y="-1333342"/>
              <a:ext cx="246390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72158" y="1259704"/>
              <a:ext cx="4752528" cy="13411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2.3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มีการดำเนินการตามแผนจัดการความเสี่ยง</a:t>
              </a:r>
              <a:endPara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296332"/>
              </p:ext>
            </p:extLst>
          </p:nvPr>
        </p:nvGraphicFramePr>
        <p:xfrm>
          <a:off x="219635" y="4719917"/>
          <a:ext cx="11707323" cy="197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12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การดำเนินการตามแผนจัดการความเสี่ยงตามข้อ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2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มีการดำเนินการตามแผนจัดการความเสี่ยง ตามข้อ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แต่ไม่เป็นไปตามระยะเวลา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ที่กำหนดในแผนจัดการความเสี่ยง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2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spc="-2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มีการดำเนินการตามแผนจัดการความเสี่ยง ตามข้อ 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 </a:t>
                      </a:r>
                      <a:r>
                        <a:rPr lang="th-TH" sz="2400" spc="-2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และตามระยะเวลาที่กำหนดในแผนจัดการความเสี่ยง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79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32412" y="160931"/>
            <a:ext cx="8068235" cy="3959145"/>
            <a:chOff x="2988072" y="1203567"/>
            <a:chExt cx="5607993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52471"/>
              <a:ext cx="5170997" cy="11755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2.4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มีการติดตาม ประเมินผลการดำเนินการจัดการความเสี่ยง และวิเคราะห์ผลการประเมิน จัดทำเป็นรายงาน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3" y="235503"/>
            <a:ext cx="3810000" cy="3810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630672"/>
              </p:ext>
            </p:extLst>
          </p:nvPr>
        </p:nvGraphicFramePr>
        <p:xfrm>
          <a:off x="228599" y="4504766"/>
          <a:ext cx="11564471" cy="2085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2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298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การติดตาม ประเมินผลการดำเนินการจัดการความเสี่ยง และวิเคราะห์ผลการประเมิน จัดทำเป็นรายงาน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298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มีการติดตาม ประเมินผลการดำเนินการจัดการความเสี่ยง และวิเคราะห์ผลการประเมิน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แต่ไม่มีการจัดทำเป็นรายงาน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298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มีการติดตาม ประเมินผลการดำเนินการจัดการความเสี่ยง และวิเคราะห์ผลการประเมิน จัดทำเป็นรายงาน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75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59367" y="443317"/>
            <a:ext cx="6929709" cy="3959145"/>
            <a:chOff x="2988072" y="1203567"/>
            <a:chExt cx="5607993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7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6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52472"/>
              <a:ext cx="4752528" cy="11755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2.5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มีการนำผลการประเมินการดำเนินการจัดการความเสี่ยงมาปรับแผนการจัดการความเสี่ยงให้ดีขึ้น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0" y="958525"/>
            <a:ext cx="3606681" cy="381980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869989"/>
              </p:ext>
            </p:extLst>
          </p:nvPr>
        </p:nvGraphicFramePr>
        <p:xfrm>
          <a:off x="227139" y="4778327"/>
          <a:ext cx="11727295" cy="1893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3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005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ผลการประเมินการดำเนินการจัดการความเสี่ยงมาปรับแผนการจัดการความเสี่ยงให้ดีขึ้น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05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มีผลการประเมินการดำเนินการจัดการความเสี่ยง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แต่ขาด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การนำมาปรับแผนการจัดการความเสี่ยงให้ดีขึ้น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05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มีผลการประเมินการดำเนินการจัดการความเสี่ยงมาปรับแผนการจัดการความเสี่ยงให้ดีขึ้น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71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628" y="1385047"/>
            <a:ext cx="95878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เอกสารที่ควรนำเสนอประกอบการประเมิน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วิธีการและผลการประเมินความเสี่ยงในระบบเทคโนโลยีสารสนเทศ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แผนยุทธศาสตร์การจัดการความเสี่ยง จัดลำดับความสำคัญตามผลการประเมินความเสี่ยง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แผนปฏิบัติการจัดการความเสี่ยงปีปัจจุบัน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รายงานผลการประเมินการจัดการความเสี่ยงในรอบปีที่ผ่านมา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63865" y="190293"/>
            <a:ext cx="11673986" cy="854933"/>
            <a:chOff x="-263865" y="190293"/>
            <a:chExt cx="11673986" cy="854933"/>
          </a:xfrm>
        </p:grpSpPr>
        <p:grpSp>
          <p:nvGrpSpPr>
            <p:cNvPr id="6" name="Group 5"/>
            <p:cNvGrpSpPr/>
            <p:nvPr/>
          </p:nvGrpSpPr>
          <p:grpSpPr>
            <a:xfrm>
              <a:off x="-263865" y="190293"/>
              <a:ext cx="11673986" cy="854933"/>
              <a:chOff x="2988072" y="1203567"/>
              <a:chExt cx="5607992" cy="432048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5400000">
                <a:off x="5719936" y="-1240513"/>
                <a:ext cx="432048" cy="532020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733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988072" y="1295162"/>
                <a:ext cx="569802" cy="248860"/>
              </a:xfrm>
              <a:prstGeom prst="rect">
                <a:avLst/>
              </a:prstGeom>
              <a:noFill/>
            </p:spPr>
            <p:txBody>
              <a:bodyPr wrap="square" tIns="0" bIns="0" rtlCol="0" anchor="ctr">
                <a:spAutoFit/>
              </a:bodyPr>
              <a:lstStyle/>
              <a:p>
                <a:pPr algn="ctr"/>
                <a:endParaRPr lang="en-US" altLang="ko-KR" sz="32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32266" y="308136"/>
              <a:ext cx="68884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</a:t>
              </a: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การจัดการความเสี่ยงในระบบเทคโนโลยีสารสนเทศ</a:t>
              </a:r>
              <a:endParaRPr lang="en-US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40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63865" y="227038"/>
            <a:ext cx="11673986" cy="854933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295162"/>
              <a:ext cx="569802" cy="248860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2266" y="331340"/>
            <a:ext cx="8140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การจัดการความมั่นคงปลอดภัยในระบบเทคโนโลยีสารสนเทศ</a:t>
            </a:r>
            <a:endParaRPr lang="en-GB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94" y="1909482"/>
            <a:ext cx="3385166" cy="3391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204" y="1186273"/>
            <a:ext cx="80617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ระบบการจัดการความมั่นคงปลอดภัยที่เริ่มจากการกำหนดนโยบาย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ด้านความมั่นคงปลอดภัยในระบบเทคโนโลยีสารสนเทศของโรงพยาบาล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การจัดทำระเบียบปฏิบัติด้านความมั่นคงปลอดภัยที่ผู้ใช้ระบบทุกคน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ต้องปฏิบัติตาม การสร้างความตระหนัก การประชาสัมพันธ์นโยบายและ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จัดอบรมให้ความรู้ระเบียบปฏิบัติให้บุคลากรทุกคนได้รับทราบ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การตรวจสอบว่าบุคลากรได้รับทราบ เข้าใจ ยอมรับ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และปฏิบัติตามระเบียบปฏิบัติด้านความมั่นคงปลอดภัยอย่างเคร่งครัด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รวมถึงการจัดการ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Center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ของโรงพยาบาลให้มั่นคงปลอดภัย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ได้มาตรฐานทางกายภาพตามแนวทางการปฏิบัติที่ดี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215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6" y="433157"/>
            <a:ext cx="5298828" cy="440484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01265" y="433159"/>
            <a:ext cx="6574098" cy="4152287"/>
            <a:chOff x="3275856" y="1203567"/>
            <a:chExt cx="5320208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20428"/>
              <a:ext cx="4752528" cy="181646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3.1 </a:t>
              </a:r>
              <a:r>
                <a:rPr lang="th-TH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มีการจัดทำนโยบายและระเบียบปฏิบัติด้านความมั่นคงปลอดภัยในระบบ </a:t>
              </a:r>
              <a:r>
                <a:rPr lang="en-GB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IT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96785" y="4838007"/>
            <a:ext cx="3266902" cy="3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96715"/>
              </p:ext>
            </p:extLst>
          </p:nvPr>
        </p:nvGraphicFramePr>
        <p:xfrm>
          <a:off x="243465" y="4838007"/>
          <a:ext cx="11482370" cy="1887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0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041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นโยบายด้านความมั่นคงปลอดภัย และระเบียบปฏิบัติสำหรับผู้ใช้ระบบ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041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 algn="thaiDi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นโยบายด้านความมั่นคงปลอดภัยและระเบียบปฏิบัติสำหรับผู้ใช้ระบบ </a:t>
                      </a:r>
                      <a:r>
                        <a:rPr lang="th-TH" sz="24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แต่ไม่มีเป็นลายลักษณ์อักษร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041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 algn="thaiDi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นโยบายด้านความมั่นคงปลอดภัย และระเบียบปฏิบัติสำหรับผู้ใช้ระบบ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มีเป็นลายลักษณ์อักษร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68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3" y="268506"/>
            <a:ext cx="7168807" cy="39591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64484" y="268505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25604"/>
              <a:ext cx="4661189" cy="17129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3.2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นโยบายและระเบียบปฏิบัติที่อนุญาตให้เฉพาะผู้ที่รับผิดชอบดูแลรักษาผู้ป่วยในช่วงเวลาปัจจุบันเท่านั้นที่จะเข้าถึงข้อมูลผู้ป่วยรายนั้นได้</a:t>
              </a:r>
              <a:endPara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846626"/>
              </p:ext>
            </p:extLst>
          </p:nvPr>
        </p:nvGraphicFramePr>
        <p:xfrm>
          <a:off x="326922" y="4346495"/>
          <a:ext cx="11635320" cy="2304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308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โยบายและระเบียบปฏิบัติที่กำหนดห้ามแพทย์หรือพยาบาลเข้าถึงข้อมูลผู้ป่วยที่ไม่ได้อยู่ในความรับผิดชอบปัจจุบัน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308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โยบายและระเบียบปฏิบัติที่กำหนดห้ามแพทย์หรือพยาบาลเข้าถึงข้อมูลผู้ป่วยที่ไม่ได้อยู่ในความรับผิดชอบปัจจุบัน </a:t>
                      </a:r>
                      <a:r>
                        <a:rPr lang="th-TH" sz="24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แต่ไม่มีเป็นลายลักษณ์อักษร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308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โยบายและระเบียบปฏิบัติที่กำหนดห้ามแพทย์หรือพยาบาลเข้าถึงข้อมูลผู้ป่วยที่ไม่ได้อยู่ในความรับผิดชอบปัจจุบัน 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มีเป็นลายลักษณ์อักษร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97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3865" y="227038"/>
            <a:ext cx="11673986" cy="854933"/>
            <a:chOff x="2988072" y="1203567"/>
            <a:chExt cx="5607992" cy="432048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295162"/>
              <a:ext cx="569802" cy="248860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36176" y="392894"/>
            <a:ext cx="11066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แนวทางประเมินมาตรฐานระบบบริการสุขภาพ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3200" b="1" dirty="0">
                <a:latin typeface="TH SarabunPSK" pitchFamily="34" charset="-34"/>
                <a:ea typeface="맑은 고딕" pitchFamily="50" charset="-127"/>
                <a:cs typeface="TH SarabunPSK" panose="020B0500040200020003" pitchFamily="34" charset="-34"/>
              </a:rPr>
              <a:t>ด้านที่ </a:t>
            </a:r>
            <a:r>
              <a:rPr lang="en-US" altLang="ko-KR" sz="3200" b="1" dirty="0">
                <a:latin typeface="TH SarabunPSK" pitchFamily="34" charset="-34"/>
                <a:ea typeface="맑은 고딕" pitchFamily="50" charset="-127"/>
                <a:cs typeface="TH SarabunPSK" panose="020B0500040200020003" pitchFamily="34" charset="-34"/>
              </a:rPr>
              <a:t>9</a:t>
            </a:r>
            <a:r>
              <a:rPr lang="th-TH" altLang="ko-KR" sz="3200" b="1" dirty="0">
                <a:latin typeface="TH SarabunPSK" pitchFamily="34" charset="-34"/>
                <a:ea typeface="맑은 고딕" pitchFamily="50" charset="-127"/>
                <a:cs typeface="TH SarabunPSK" panose="020B0500040200020003" pitchFamily="34" charset="-34"/>
              </a:rPr>
              <a:t> ด้าน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การรักษาความมั่นคงปลอดภัยไซเบอร์</a:t>
            </a: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5"/>
          <a:stretch/>
        </p:blipFill>
        <p:spPr>
          <a:xfrm>
            <a:off x="8033547" y="1470112"/>
            <a:ext cx="4158453" cy="29390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9204" y="1545180"/>
            <a:ext cx="83292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โครงสร้างและบทบาท ระบบเทคโนโลยีสารสนเทศ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 </a:t>
            </a:r>
            <a:r>
              <a:rPr lang="th-TH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rgbClr val="0099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การจัดการความเสี่ยงในระบบเทคโนโลยีสารสนเทศ  </a:t>
            </a:r>
            <a:r>
              <a:rPr lang="en-US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 </a:t>
            </a:r>
            <a:r>
              <a:rPr lang="th-TH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การจัดการความมั่นคงปลอดภัยในระบบเทคโนโลยีสารสนเทศ </a:t>
            </a:r>
            <a:r>
              <a:rPr lang="en-US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(6 </a:t>
            </a:r>
            <a:r>
              <a:rPr lang="th-TH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การจัดการศักยภาพของทรัพยากรในระบบเทคโนโลยีสารสนเทศ </a:t>
            </a:r>
            <a:r>
              <a:rPr lang="en-US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 </a:t>
            </a:r>
            <a:r>
              <a:rPr lang="th-TH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การจัดการห้อง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Center (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เฉพาะที่มีห้อง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Center)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(5 </a:t>
            </a:r>
            <a:r>
              <a:rPr lang="th-TH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sz="32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srgbClr val="0099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57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447"/>
            <a:ext cx="5896033" cy="39591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97249" y="537447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350461" y="1333945"/>
              <a:ext cx="5170997" cy="17129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3.3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มีนโยบายและระเบียบปฏิบัติที่ป้องกันความลับผู้ป่วย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defRPr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มิให้รั่วไหลทุกช่องทาง รวมทั้งช่องทาง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Social Media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ทุกด้าน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85722"/>
              </p:ext>
            </p:extLst>
          </p:nvPr>
        </p:nvGraphicFramePr>
        <p:xfrm>
          <a:off x="443543" y="4674794"/>
          <a:ext cx="11391223" cy="186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20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นโยบายและระเบียบปฏิบัติที่กำหนดการป้องกันความลับผู้ป่วยมิให้รั่วไหล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20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มีนโยบายและระเบียบปฏิบัติที่กำหนดการป้องกันความลับผู้ป่วยมิให้รั่วไหล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แต่ไม่มีเป็นลายลักษณ์อักษร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20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28600" algn="thaiDi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มีนโยบายและระเบียบปฏิบัติที่กำหนดการป้องกันความลับผู้ป่วยมิให้รั่วไหล </a:t>
                      </a:r>
                      <a:r>
                        <a:rPr lang="th-TH" sz="24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มีเป็นลายลักษณ์อักษร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46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1" y="564341"/>
            <a:ext cx="6350000" cy="39591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45166" y="564341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9" y="1352474"/>
              <a:ext cx="4345009" cy="11755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3.4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มีการประชาสัมพันธ์นโยบายและระเบียบปฏิบัติให้บุคลากรทุกคนได้รับทราบ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35514"/>
              </p:ext>
            </p:extLst>
          </p:nvPr>
        </p:nvGraphicFramePr>
        <p:xfrm>
          <a:off x="309282" y="4881283"/>
          <a:ext cx="11617675" cy="1877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9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767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spc="-3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หลักฐานการประชาสัมพันธ์นโยบายและระเบียบปฏิบัติให้บุคลากรทุกคนได้รับทราบ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67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มีหลักฐานการประชาสัมพันธ์นโยบายและระเบียบปฏิบัติให้บุคลากรทุกคนได้รับทราบ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แต่ไม่ครบ</a:t>
                      </a:r>
                      <a:r>
                        <a:rPr lang="th-TH" sz="24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(3.1-3.3)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767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มีหลักฐานการประชาสัมพันธ์นโยบายและระเบียบปฏิบัติให้บุคลากรทุกคนได้รับทราบ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(3.1-3.3)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386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16566" y="349188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25607"/>
              <a:ext cx="4899412" cy="17129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3.5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มีการตรวจสอบว่าบุคลากรได้รับทราบ เข้าใจ ยอมรับ และปฏิบัติตามระเบียบปฏิบัติด้านความมั่นคงปลอดภัยอย่างเคร่งครัด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2" y="349188"/>
            <a:ext cx="4748281" cy="395914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0948"/>
              </p:ext>
            </p:extLst>
          </p:nvPr>
        </p:nvGraphicFramePr>
        <p:xfrm>
          <a:off x="279438" y="4808286"/>
          <a:ext cx="11647520" cy="1863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019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ผลการตรวจสอบว่าบุคลากรได้รับทราบ เข้าใจ ยอมรับและปฏิบัติตามระเบียบด้านความมั่นคงปลอดภัย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019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มีผลการตรวจสอบว่าบุคลากรได้รับทราบ เข้าใจ ยอมรับ </a:t>
                      </a:r>
                      <a:r>
                        <a:rPr lang="th-TH" sz="2400" spc="-3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แต่ไม่ปฏิบัติตามระเบียบด้านความมั่นคงปลอดภัย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019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มีผลการตรวจสอบว่าบุคลากรได้รับทราบ เข้าใจ ยอมรับและปฏิบัติตามระเบียบด้านความมั่นคงปลอดภัย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723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70355" y="497105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25608"/>
              <a:ext cx="4560280" cy="17129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3.6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ประเมินผลการปฏิบัติตามระเบียบปฏิบัติและนำผลการประเมินมาปรับกระบวนการบังคับใช้ระเบียบปฏิบัติต่อไป 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5" y="538580"/>
            <a:ext cx="4286135" cy="428613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33314"/>
              </p:ext>
            </p:extLst>
          </p:nvPr>
        </p:nvGraphicFramePr>
        <p:xfrm>
          <a:off x="95059" y="4824716"/>
          <a:ext cx="11831899" cy="1850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951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ผลการปฏิบัติตามระเบียบปฏิบัติและนำผลการประเมินมาปรับกระบวนการบังคับใช้ระเบียบปฏิบัติในครั้งถัดไป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951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มีการประเมินผลการปฏิบัติตามระเบียบปฏิบัติ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แต่ไม่ได้นำผลการประเมิน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มาปรับกระบวนการบังคับใช้ระเบียบปฏิบัติในครั้งถัดไป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951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ประเมินผลการปฏิบัติตามระเบียบปฏิบัติและนำผลการประเมินมาปรับกระบวนการบังคับใช้ระเบียบปฏิบัติในครั้งถัดไป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24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9364" y="2126894"/>
            <a:ext cx="847164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เอกสารที่ควรนำเสนอประกอบการประเมิน</a:t>
            </a:r>
            <a:endParaRPr lang="en-GB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นโยบายด้านความมั่นคงปลอดภัยของระบบเทคโนโลยีสารสนเทศโรงพยาบาล</a:t>
            </a:r>
            <a:endParaRPr lang="en-GB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ระเบียบปฏิบัติด้านความมั่นคงปลอดภัยที่ผู้ใช้ระบบทุกคนต้องปฏิบัติตาม</a:t>
            </a:r>
            <a:endParaRPr lang="en-GB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ผลการประเมินการปฏิบัติตามระเบียบปฏิบัติ</a:t>
            </a:r>
            <a:endParaRPr lang="en-GB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4.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แนวทางปฏิบัติในการสำรองข้อมูลทุก ๆ ฐานข้อมูล</a:t>
            </a:r>
            <a:endParaRPr lang="en-GB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63865" y="227038"/>
            <a:ext cx="11673986" cy="854933"/>
            <a:chOff x="2988072" y="1203567"/>
            <a:chExt cx="5607992" cy="432048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88072" y="1295162"/>
              <a:ext cx="569802" cy="248860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32266" y="331340"/>
            <a:ext cx="8140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การจัดการความมั่นคงปลอดภัยในระบบเทคโนโลยีสารสนเทศ</a:t>
            </a:r>
            <a:endParaRPr lang="en-GB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3045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63865" y="227038"/>
            <a:ext cx="11673986" cy="854933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2266" y="331340"/>
            <a:ext cx="8561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การจัดการศักยภาพของทรัพยากรในระบบเทคโนโลยีสารสนเทศ 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87" y="2710500"/>
            <a:ext cx="6554513" cy="3990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204" y="1222820"/>
            <a:ext cx="113014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การวิเคราะห์สถานการณ์ปัจจุบันของทรัพยากรด้าน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Hardware, software, network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และบุคลากรด้าน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การทำการวิเคราะห์ช่องว่าง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(Gap analysis)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การจัดทำแผนเพิ่มศักยภาพของทรัพยากร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การกำหนดสมรรถนะ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การประเมินสมรรถนะ และการดำเนินการพัฒนาสมรรถนะของบุคลากรในฝ่าย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เพื่อให้มั่นใจว่าศักยภาพ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ของระบบเทคโนโลยีสารสนเทศมีเพียงพอต่อการดำเนินงานตามแผนด้านเทคโนโลยีสารสนเทศ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5867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3435" y="187224"/>
            <a:ext cx="8081683" cy="4384776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62928"/>
              <a:ext cx="5051368" cy="96657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4.1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มีการวิเคราะห์สถานการณ์ปัจจุบันและ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Gap Analysis </a:t>
              </a:r>
            </a:p>
            <a:p>
              <a:pPr>
                <a:defRPr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ของทรัพยากรด้าน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Hardware, Software, Network,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บุคลากร 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24"/>
            <a:ext cx="4262718" cy="438477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86369"/>
              </p:ext>
            </p:extLst>
          </p:nvPr>
        </p:nvGraphicFramePr>
        <p:xfrm>
          <a:off x="283196" y="4652681"/>
          <a:ext cx="11643761" cy="2068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1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44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ผลการวิเคราะห์สถานการณ์ปัจจุบัน และ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Gap Analysis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ของทรัพยากรด้าน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Hardware, Software, Network,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44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ผลการวิเคราะห์สถานการณ์ปัจจุบัน และ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Gap Analysis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ของทรัพยากรด้าน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Hardware, Software, Network,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แต่ขาดด้านใดด้านหนึ่ง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44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มีผลการวิเคราะห์สถานการณ์ปัจจุบัน และ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Gap Analysis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ของทรัพยากรด้าน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Hardware, Software, Network,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21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97249" y="231006"/>
            <a:ext cx="6929708" cy="4381336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52479"/>
              <a:ext cx="4752528" cy="11755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4.2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มีการจัดทำแผนเพิ่มหรือจัดการศักยภาพของทรัพยากร ด้าน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Hardware, Software, Network </a:t>
              </a:r>
              <a:endPara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231005"/>
            <a:ext cx="4978282" cy="438133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317662"/>
              </p:ext>
            </p:extLst>
          </p:nvPr>
        </p:nvGraphicFramePr>
        <p:xfrm>
          <a:off x="279438" y="4666130"/>
          <a:ext cx="11647520" cy="1964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957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การจัดทำแผนเพิ่มหรือจัดการศักยภาพของทรัพยากรด้าน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Hardware, Software, Network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57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การจัดทำแผนเพิ่มหรือจัดการศักยภาพของทรัพยากรด้าน </a:t>
                      </a:r>
                      <a:r>
                        <a:rPr lang="en-US" sz="2400" spc="-2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Hardware,Software,Network</a:t>
                      </a:r>
                      <a:r>
                        <a:rPr lang="en-US" sz="2400" spc="-2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spc="-2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แต่ขาดด้านใดด้านหนึ่ง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957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มีการจัดทำแผนเพิ่มหรือจัดการศักยภาพของทรัพยากรด้าน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Hardware, Software, Network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13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97249" y="255063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298743"/>
              <a:ext cx="5008234" cy="22503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4.3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มีการกำหนดสมรรถนะตามบทบาทหน้าที่ที่จำเป็น 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defRPr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Functional Competency)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ของบุคลากรด้าน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IT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ทุกคน ประเมินสมรรถนะตามบทบาทหน้าที่ และจัดทำแผนเพิ่มสมรรถนะรายบุคคล 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" y="255063"/>
            <a:ext cx="5146890" cy="395914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02429"/>
              </p:ext>
            </p:extLst>
          </p:nvPr>
        </p:nvGraphicFramePr>
        <p:xfrm>
          <a:off x="202406" y="4184403"/>
          <a:ext cx="11724552" cy="245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31850" algn="l"/>
                        </a:tabLs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การกำหนดสมรรถนะตามบทบาทหน้าที่ของบุคลากรด้าน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IT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ทุกคน ผลการประเมินสมรรถนะตามบทบาทหน้าที่ และแผนการเพิ่มสมรรถนะรายบุคคล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มีการกำหนดสมรรถนะตามบทบาทหน้าที่ของบุคลากรด้าน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IT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ทุกคน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ผลการประเมินสมรรถนะตามบทบาทหน้าที่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แผนการเพิ่มสมรรถนะรายบุคคล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มีการกำหนดสมรรถนะตามบทบาทหน้าที่ของของบุคลากรด้าน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IT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ทุกคน ผลการประเมินสมรรถนะตามบทบาทหน้าที่ และมีแผนการเพิ่มสมรรถนะรายบุคคล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27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70355" y="389530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25612"/>
              <a:ext cx="4752528" cy="17129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4.4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มีการดำเนินการตามแผนเพิ่มสมรรถนะและศักยภาพ (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Hardware, software, network)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 มีการประเมิน วิเคราะห์ผลการดำเนินตามแผน 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26" y="443150"/>
            <a:ext cx="3820623" cy="390552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08842"/>
              </p:ext>
            </p:extLst>
          </p:nvPr>
        </p:nvGraphicFramePr>
        <p:xfrm>
          <a:off x="279438" y="4212682"/>
          <a:ext cx="11647520" cy="245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การดำเนินการตามแผนการเพิ่มสมรรถนะและศักยภาพ (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Hardware,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software,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network)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 มีการประเมิน วิเคราะห์ผลการดำเนินตามแผน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มีการดำเนินการตามแผนการเพิ่มสมรรถนะและศักยภาพ (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Hardware,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software,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network)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วิเคราะห์ผลการดำเนินตามแผน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มีการดำเนินการตามแผนการเพิ่มสมรรถนะและศักยภาพ (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Hardware, software, network)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และมีการประเมิน วิเคราะห์ผลการดำเนินตามแผน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59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63865" y="292687"/>
            <a:ext cx="11673986" cy="854933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295162"/>
              <a:ext cx="569802" cy="248860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2266" y="331340"/>
            <a:ext cx="6952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โครงสร้างและบทบาท ระบบเทคโนโลยีสารสนเทศ </a:t>
            </a:r>
            <a:endParaRPr lang="en-US" sz="36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13" y="1349567"/>
            <a:ext cx="3614859" cy="3633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204" y="1349567"/>
            <a:ext cx="97786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โรงพยาบาลมีการจัดให้มีเป้าหมาย นโยบาย แผนงานและโครงสร้างหน่วยงานที่รับผิดชอบ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ด้านเทคโนโลยีสารสนเทศที่มีความชัดเจนรวมทั้งมีอัตรากำลังบุคลากรที่ทำงานด้านเทคโนโลยีสารสนเทศ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เพื่อให้แน่ใจได้ว่าระบบเทคโนโลยีสารสนเทศโรงพยาบาลจะสามารถตอบสนองการดูแลผู้ป่วย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ได้อย่างต่อเนื่องปลอดภัย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1294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49331" y="322293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52481"/>
              <a:ext cx="4953823" cy="11755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4.5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มีการนำผลการวิเคราะห์มาปรับปรุงแผนเพิ่มศักยภาพให้ดีขึ้น 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16" y="322292"/>
            <a:ext cx="4063636" cy="395757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33085"/>
              </p:ext>
            </p:extLst>
          </p:nvPr>
        </p:nvGraphicFramePr>
        <p:xfrm>
          <a:off x="188259" y="4533559"/>
          <a:ext cx="11738699" cy="2083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1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665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การนำผลการวิเคราะห์มาปรับปรุงแผนเพิ่มศักยภาพให้ดีขึ้น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665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มีการนำผลการวิเคราะห์มาปรับปรุงแผน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แต่ไม่มีการปรับปรุง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แผนเพิ่มศักยภาพให้ดีขึ้น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หรือขาดอย่างใดอย่างหนึ่ง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665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มีการนำผลการวิเคราะห์มาปรับปรุงแผนเพิ่มศักยภาพให้ดีขึ้น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75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9705" y="1457468"/>
            <a:ext cx="837751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เอกสารที่ควรนำเสนอประกอบการประเมิน</a:t>
            </a:r>
            <a:endParaRPr lang="en-GB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-228600" algn="thaiDi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ทะเบียนทรัพยากรในระบบ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IT </a:t>
            </a:r>
            <a:endParaRPr lang="en-GB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-228600" algn="thaiDi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การกำหนดสมรรถนะและการประเมินสมรรถนะบุคลากรในฝ่าย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IT</a:t>
            </a:r>
            <a:endParaRPr lang="en-GB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-228600" algn="thaiDi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3.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แผนการพัฒนาสมรรถนะรายบุคคล</a:t>
            </a:r>
            <a:endParaRPr lang="en-GB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-228600" algn="thaiDi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แผนการเพิ่มศักยภาพระบบ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IT</a:t>
            </a:r>
            <a:endParaRPr lang="en-GB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2159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63865" y="227038"/>
            <a:ext cx="11673986" cy="854933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32266" y="331340"/>
            <a:ext cx="4389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การจัดการห้อง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Center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63" y="1371400"/>
            <a:ext cx="6048558" cy="4613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204" y="1371400"/>
            <a:ext cx="550343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</a:t>
            </a:r>
            <a:r>
              <a:rPr lang="en-GB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Center</a:t>
            </a:r>
            <a:r>
              <a:rPr lang="en-GB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ของโรงพยาบาลได้แก่ที่ตั้งของ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และอุปกรณ์ที่เกี่ยวข้อง เช่นระบบสำรองข้อมูล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อุปกรณ์สำรอง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Redundant system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ระบบรักษาความปลอดภัย เป็นต้น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จะต้องมีการจัดการอย่างเหมาะสม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โดยระบบสามารถทำงานได้อย่างปลอดภัย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และมีประสิทธิภาพ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4"/>
          <a:stretch/>
        </p:blipFill>
        <p:spPr>
          <a:xfrm>
            <a:off x="830916" y="4617832"/>
            <a:ext cx="8807411" cy="200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54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227975"/>
            <a:ext cx="5216292" cy="397905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97249" y="214718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8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52478"/>
              <a:ext cx="4795734" cy="11755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5.1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มีการจัดการ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Center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ของโรงพยาบาลให้มีความมั่นคงปลอดภัย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02715"/>
              </p:ext>
            </p:extLst>
          </p:nvPr>
        </p:nvGraphicFramePr>
        <p:xfrm>
          <a:off x="133004" y="4207027"/>
          <a:ext cx="11793954" cy="2444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8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671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แนวทางการจัดการห้อง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Center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ของโรงพยาบาลให้มีความมั่นคงปลอดภัย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548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แนวทางการจัดการห้อง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Center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ของโรงพยาบาลให้มีความมั่นคงปลอดภัย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แต่มีการจัดการห้อง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Center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ของโรงพยาบาลให้มีความมั่นคงปลอดภัย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48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มีแนวทางการจัดการห้อง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Center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ของโรงพยาบาลให้มีความมั่นคงปลอดภัยและมีการจัดการห้อง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Center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ของโรงพยาบาลให้มีความมั่นคงปลอดภัย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455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34179" y="322294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8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52483"/>
              <a:ext cx="4752528" cy="117553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5.2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ห้อง สถานที่ และสิ่งแวดล้อมต้องจัดให้มีความปลอดภัยจากบุคคลภายนอก </a:t>
              </a:r>
              <a:endPara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00" y="281913"/>
            <a:ext cx="3196145" cy="399518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988873"/>
              </p:ext>
            </p:extLst>
          </p:nvPr>
        </p:nvGraphicFramePr>
        <p:xfrm>
          <a:off x="162293" y="4199233"/>
          <a:ext cx="11831899" cy="245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การแสดงหลักฐานห้อง สถานที่ และสิ่งแวดล้อม ต้องจัดให้มีความปลอดภัย จากบุคคลภายนอก โดยอย่างน้อยมีแผนผังห้อง รูปถ่ายหรือรูปภาพประกอบ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มีการแสดงหลักฐานห้อง สถานที่ และสิ่งแวดล้อม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แต่ไม่มีความปลอดภัย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จากบุคคลภายนอก โดยอย่างน้อยมีแผนผังห้อง รูปถ่ายหรือรูปภาพประกอบ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มีการแสดงหลักฐานห้อง สถานที่ และสิ่งแวดล้อม ต้องจัดให้มีความปลอดภัย จากบุคคลภายนอก โดยอย่างน้อยมีแผนผังห้อง รูปถ่ายหรือรูปภาพ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987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62292" y="160929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8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25613"/>
              <a:ext cx="4752528" cy="17129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5.3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มีระบบป้องกันอัคคีภัย ได้แก่ ระบบตรวจจับควัน ระบบเตือนภัย เครื่องดับเพลิงและระบบดับเพลิงอัตโนมัติ 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160929"/>
            <a:ext cx="5349296" cy="395914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251091"/>
              </p:ext>
            </p:extLst>
          </p:nvPr>
        </p:nvGraphicFramePr>
        <p:xfrm>
          <a:off x="279438" y="4193497"/>
          <a:ext cx="11647520" cy="245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การแสดงหลักฐานด้านระบบป้องกันอัคคีภัย ได้แก่ ระบบตรวจจับควัน ระบบเตือนภัย เครื่องดับเพลิงและระบบดับเพลิงอัตโนมัติ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มีการแสดงหลักฐานด้านระบบป้องกันอัคคีภัย ได้แก่ ระบบตรวจจับควัน ระบบเตือนภัย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แต่ขาด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เครื่องดับเพลิง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ระบบดับเพลิงอัตโนมัติ อย่างใดอย่างหนึ่ง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มีการแสดงหลักฐานด้านระบบป้องกันอัคคีภัย ได้แก่ ระบบตรวจจับควัน ระบบเตือนภัย เครื่องดับเพลิงและระบบดับเพลิงอัตโนมัติ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80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62292" y="268505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8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25615"/>
              <a:ext cx="4883187" cy="17129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5.4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มีระบบป้องกันความเสียหายของข้อมูลและระบบ ซึ่งรวมถึง ระบบไฟฟ้าสำรอง (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UPS)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RAID, Redundant Power supply, Redundant Server 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68505"/>
            <a:ext cx="5352860" cy="395914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69143"/>
              </p:ext>
            </p:extLst>
          </p:nvPr>
        </p:nvGraphicFramePr>
        <p:xfrm>
          <a:off x="265042" y="4084187"/>
          <a:ext cx="11476257" cy="2738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0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862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การแสดงหลักฐานด้านการป้องกันความเสียหายของข้อมูลและระบบ ซึ่งรวมถึง ระบบไฟฟ้าสำรอง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(UPS) 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RAID, Redundant Power supply, Redundant Server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การแสดงหลักฐานด้านการป้องกันความเสียหายของข้อมูลและระบบ </a:t>
                      </a:r>
                    </a:p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ระบบไฟฟ้าสำรอง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(UPS)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ระบบ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RAID, Redundant Power supply, Redundant Server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ขาดอย่างใดอย่างหนึ่ง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มีการแสดงหลักฐานด้านการป้องกันความเสียหายของข้อมูลและระบบ ซึ่งรวมถึง ระบบไฟฟ้าสำรอง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(UPS)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ระบบ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RAID, Redundant Power supply, Redundant Server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8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62292" y="107141"/>
            <a:ext cx="6929708" cy="3959145"/>
            <a:chOff x="2988072" y="1203567"/>
            <a:chExt cx="5607992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83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425068" y="1325615"/>
              <a:ext cx="4752528" cy="171292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5.5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มีการวิเคราะห์ความเหมาะสม มาตรฐาน ความเสี่ยงและความคุ้มค่าในการเลือกใช้อุปกรณ์คอมพิวเตอร์ อุปกรณ์เครือข่าย ห้อง 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Center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107141"/>
            <a:ext cx="5350880" cy="395914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98839"/>
              </p:ext>
            </p:extLst>
          </p:nvPr>
        </p:nvGraphicFramePr>
        <p:xfrm>
          <a:off x="279438" y="4172341"/>
          <a:ext cx="11647520" cy="245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การวิเคราะห์ความเหมาะสม มาตรฐาน ความเสี่ยงและความคุ้มค่าในการเลือกใช้อุปกรณ์คอมพิวเตอร์ อุปกรณ์เครือข่าย ห้อง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Center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มีการวิเคราะห์ความเหมาะสม มาตรฐาน ความเสี่ยง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แต่ไม่ได้นำผลการวิเคราะห์มาวัดความคุ้มค่า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ในการเลือกใช้อุปกรณ์คอมพิวเตอร์ อุปกรณ์เครือข่าย ห้อง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Center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มีการวิเคราะห์ความเหมาะสม มาตรฐาน ความเสี่ยงและนำผลการวิเคราะห์มาวัดความคุ้มค่าในการเลือกใช้อุปกรณ์คอมพิวเตอร์ อุปกรณ์เครือข่าย ห้อง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 Center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118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1" y="882031"/>
            <a:ext cx="865094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algn="thaiDist">
              <a:lnSpc>
                <a:spcPct val="115000"/>
              </a:lnSpc>
              <a:spcAft>
                <a:spcPts val="0"/>
              </a:spcAft>
            </a:pPr>
            <a:r>
              <a:rPr lang="th-TH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เอกสารที่ควรนำเสนอประกอบการประเมิน</a:t>
            </a:r>
            <a:endParaRPr lang="en-GB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-228600" algn="thaiDi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ข้อมูลขนาดห้องและสถานที่ตั้ง ห้อง </a:t>
            </a:r>
            <a:r>
              <a:rPr lang="en-US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Data Center (Server Room) </a:t>
            </a:r>
            <a:r>
              <a:rPr lang="th-TH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รูปภาพภายในด้านหน้าและหลังตู้เก็บเครื่องแม่ข่าย แสดงการจัดระเบียบสายสัญญาณ สายไฟฟ้า สายอื่น ๆ ทั้งหมด อุปกรณ์ที่สำคัญ เช่น ระบบตรวจจับควัน ระบบวัดอุณหภูมิและความชื้น ระบบดับเพลิง ระบบควบคุมการเข้าออกและระเบียบการควบคุม</a:t>
            </a:r>
            <a:endParaRPr lang="en-GB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746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94" y="1988841"/>
            <a:ext cx="4503839" cy="259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95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7815" y="722662"/>
            <a:ext cx="8106872" cy="3284562"/>
            <a:chOff x="3275856" y="1203567"/>
            <a:chExt cx="5320209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557874" y="1314299"/>
              <a:ext cx="5038191" cy="17249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1.1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มีการจัดทีมดูแลระบบสารสนเทศของโรงพยาบาลประกอบด้วยผู้บริหารและฝ่ายเทคโนโลยีสารสนเทศ</a:t>
              </a:r>
              <a:endParaRPr lang="en-US" altLang="ko-KR" sz="2667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7" y="842103"/>
            <a:ext cx="3045680" cy="30456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22237"/>
              </p:ext>
            </p:extLst>
          </p:nvPr>
        </p:nvGraphicFramePr>
        <p:xfrm>
          <a:off x="144025" y="4208928"/>
          <a:ext cx="11873753" cy="22974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6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803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การแสดงคำสั่งแต่งตั้งทีมดูแลระบบสารสนเทศของโรงพยาบาลประกอบด้วยผู้บริหารและฝ่ายเทคโนโลยีสารสนเทศ</a:t>
                      </a:r>
                      <a:endParaRPr lang="en-GB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03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มีทีมดูแลระบบสารสนเทศของโรงพยาบาลประกอบด้วยผู้บริหารและฝ่ายเทคโนโลยีสารสนเทศ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แต่ขาดคำสั่งแต่งตั้ง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803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แสดงคำสั่งแต่งตั้งทีมดูแลระบบสารสนเทศของโรงพยาบาลประกอบด้วยผู้บริหารและฝ่ายเทคโนโลยีสารสนเทศ</a:t>
                      </a:r>
                      <a:endParaRPr lang="en-GB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74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https://ict.moph.go.th/upload_file/files/3927aa014c6853e7d6fdc02e224e0a60.pdf</a:t>
            </a:r>
            <a:endParaRPr lang="th-TH" dirty="0"/>
          </a:p>
          <a:p>
            <a:r>
              <a:rPr lang="th-TH" dirty="0"/>
              <a:t>นโยบายและแผนด้านความมั่นคง</a:t>
            </a:r>
          </a:p>
          <a:p>
            <a:r>
              <a:rPr lang="en-GB" dirty="0"/>
              <a:t>http://ict.hss.moph.go.th/fileupload_doc/2020-09-22-1-20-3292017.pdf</a:t>
            </a:r>
          </a:p>
          <a:p>
            <a:endParaRPr lang="en-US" dirty="0"/>
          </a:p>
          <a:p>
            <a:r>
              <a:rPr lang="th-TH" dirty="0"/>
              <a:t>ความเสี่ยง</a:t>
            </a:r>
            <a:endParaRPr lang="en-US" dirty="0"/>
          </a:p>
          <a:p>
            <a:r>
              <a:rPr lang="en-GB" dirty="0">
                <a:hlinkClick r:id="rId3"/>
              </a:rPr>
              <a:t>http://ict.hss.moph.go.th/fileupload_doc/2020-09-22-1-20-3292019.pdf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004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73" y="2062842"/>
            <a:ext cx="9099885" cy="3682035"/>
          </a:xfrm>
        </p:spPr>
      </p:pic>
    </p:spTree>
    <p:extLst>
      <p:ext uri="{BB962C8B-B14F-4D97-AF65-F5344CB8AC3E}">
        <p14:creationId xmlns:p14="http://schemas.microsoft.com/office/powerpoint/2010/main" val="334386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2" y="674979"/>
            <a:ext cx="4009478" cy="23623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23129" y="403412"/>
            <a:ext cx="8668871" cy="3442447"/>
            <a:chOff x="3275856" y="1254248"/>
            <a:chExt cx="5320208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189832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515339" y="1377565"/>
              <a:ext cx="4877160" cy="185414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1.2 </a:t>
              </a:r>
              <a:r>
                <a:rPr lang="th-TH" sz="3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จัดทำแผนแม่บทหรือแผนพัฒนาของโรงพยาบาลโดยมีการกำหนดเป้าหมายและแนวทางการพัฒนาและการใช้งานเทคโนโลยีสารสนเทศไว้อย่างชัดเจน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1737"/>
              </p:ext>
            </p:extLst>
          </p:nvPr>
        </p:nvGraphicFramePr>
        <p:xfrm>
          <a:off x="250469" y="3986215"/>
          <a:ext cx="11771202" cy="245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901" marR="679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แม่บทหรือแผนพัฒนาของโรงพยาบาลโดยมีการกำหนดเป้าหมายและแนวทางการพัฒนาและการใช้งานเทคโนโลยีสารสนเทศไว้อย่างชัดเจน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901" marR="6790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792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901" marR="679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มีแผนแม่บทหรือแผนพัฒนาของโรงพยาบาลโดยมีการกำหนดเป้าหมาย 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แนวทางการพัฒนาหรือการใช้งานเทคโนโลยีสารสนเทศไว้อย่างชัดเจน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901" marR="67901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223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901" marR="67901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แผนแม่บทหรือแผนพัฒนาของโรงพยาบาลโดยมีการกำหนดเป้าหมายและแนวทางการพัฒนาและการใช้งานเทคโนโลยีสารสนเทศไว้อย่างชัดเจ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901" marR="67901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40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4" y="0"/>
            <a:ext cx="5209295" cy="52092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99071" y="386486"/>
            <a:ext cx="6574098" cy="4037596"/>
            <a:chOff x="3275856" y="1203567"/>
            <a:chExt cx="5320208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667248" y="1325907"/>
              <a:ext cx="4752528" cy="17249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1.3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มีนโยบายและแผนการปฏิบัติด้านเทคโนโลยีสารสนเทศของโรงพยาบาล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910376"/>
              </p:ext>
            </p:extLst>
          </p:nvPr>
        </p:nvGraphicFramePr>
        <p:xfrm>
          <a:off x="524908" y="4760258"/>
          <a:ext cx="11348262" cy="1819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433">
                <a:tc>
                  <a:txBody>
                    <a:bodyPr/>
                    <a:lstStyle/>
                    <a:p>
                      <a:pPr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นโยบายและแผนการปฏิบัติด้านเทคโนโลยีสารสนเทศของโรงพยาบาล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33">
                <a:tc>
                  <a:txBody>
                    <a:bodyPr/>
                    <a:lstStyle/>
                    <a:p>
                      <a:pPr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มีนโยบาย</a:t>
                      </a:r>
                      <a:r>
                        <a:rPr lang="th-TH" sz="2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แผนการปฏิบัติด้านเทคโนโลยีสารสนเทศของโรงพยาบาล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33">
                <a:tc>
                  <a:txBody>
                    <a:bodyPr/>
                    <a:lstStyle/>
                    <a:p>
                      <a:pPr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มีนโยบายและแผนการปฏิบัติด้านเทคโนโลยีสารสนเทศของโรงพยาบาล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74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7" y="383840"/>
            <a:ext cx="4714756" cy="403167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45860" y="576979"/>
            <a:ext cx="8188674" cy="3645397"/>
            <a:chOff x="3275856" y="1203567"/>
            <a:chExt cx="5320208" cy="432048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719936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613430" y="1309934"/>
              <a:ext cx="4752528" cy="172491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1.4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มีการจัดโครงสร้างและอัตรากำลังของหน่วยงานสารสนเทศของโรงพยาบาลที่เหมาะสม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00856"/>
              </p:ext>
            </p:extLst>
          </p:nvPr>
        </p:nvGraphicFramePr>
        <p:xfrm>
          <a:off x="199071" y="4545107"/>
          <a:ext cx="11701575" cy="2108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756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การแสดงโครงสร้างและอัตรากำลังของหน่วยงานสารสนเทศของโรงพยาบาลที่เหมาะสม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756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spc="-4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มีการแสดงโครงสร้าง</a:t>
                      </a:r>
                      <a:r>
                        <a:rPr lang="th-TH" sz="2400" spc="-4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2400" spc="-4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อัตรากำลังของหน่วยงานสารสนเทศของโรงพยาบาลที่เหมาะสม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756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มีการแสดงโครงสร้างและอัตรากำลังของหน่วยงานสารสนเทศของโรงพยาบาลที่เหมาะสม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32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34039"/>
            <a:ext cx="11805933" cy="2191353"/>
            <a:chOff x="2988072" y="1203567"/>
            <a:chExt cx="5422993" cy="451235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5534937" y="-1240513"/>
              <a:ext cx="432048" cy="53202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733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8072" y="1380165"/>
              <a:ext cx="569802" cy="78853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endParaRPr lang="en-US" altLang="ko-KR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118817" y="1230182"/>
              <a:ext cx="4997830" cy="424620"/>
            </a:xfrm>
            <a:prstGeom prst="rect">
              <a:avLst/>
            </a:prstGeom>
            <a:noFill/>
            <a:effectLst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1.5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มีการกำหนดมาตรฐานด้านเทคโนโลยีสารสนเทศต่าง ๆ ที่จำเป็นสอดคล้องกับมาตรฐานของประเทศหรือมาตรฐานสากล ได้แก่ มาตรฐานข้อมูล มาตรฐานรหัสข้อมูล มาตรฐานการปฏิบัติงาน มาตรฐานความปลอดภัยและความลับของผู้ป่วย มาตรฐานระบบเครือข่ายคอมพิวเตอร์ มาตรฐานทางกายภาพและสภาพแวดล้อม</a:t>
              </a:r>
              <a:endParaRPr lang="en-US" altLang="ko-KR" sz="3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95261"/>
              </p:ext>
            </p:extLst>
          </p:nvPr>
        </p:nvGraphicFramePr>
        <p:xfrm>
          <a:off x="106993" y="2493632"/>
          <a:ext cx="11698940" cy="4140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2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7229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</a:t>
                      </a:r>
                      <a:r>
                        <a:rPr lang="th-TH" sz="2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การแสดงหลักฐาน ระเบียบหรือมาตรฐานด้านเทคโนโลยีสารสนเทศต่าง ๆ ที่จำเป็นสอดคล้องกับมาตรฐานของประเทศหรือมาตรฐานสากล ได้แก่ มาตรฐานข้อมูล มาตรฐานรหัสข้อมูล มาตรฐานการปฏิบัติงาน มาตรฐานความปลอดภัยและความลับของผู้ป่วย มาตรฐานระบบเครือข่ายคอมพิวเตอร์ มาตรฐานทางกายภาพและสภาพแวดล้อม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229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0.5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spc="-2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มีการแสดงหลักฐาน ระเบียบหรือมาตรฐานด้านเทคโนโลยีสารสนเทศต่าง ๆ ที่จำเป็นสอดคล้องกับมาตรฐานของประเทศหรือมาตรฐานสากล เช่น มาตรฐานข้อมูล มาตรฐานรหัสข้อมูล มาตรฐานการปฏิบัติงาน มาตรฐานความปลอดภัยและความลับของผู้ป่วย มาตรฐานระบบเครือข่ายคอมพิวเตอร์ มาตรฐานทางกายภาพและสภาพแวดล้อม </a:t>
                      </a:r>
                      <a:r>
                        <a:rPr lang="th-TH" sz="2400" spc="-2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ไม่น้อยกว่า กึ่งหนึ่ง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229"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คะแนน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มีการแสดงหลักฐาน ระเบียบหรือมาตรฐานด้านเทคโนโลยีสารสนเทศต่าง ๆ ที่จำเป็นสอดคล้องกับมาตรฐานของประเทศหรือมาตรฐานสากล ได้แก่ มาตรฐานข้อมูล มาตรฐานรหัสข้อมูล มาตรฐานการปฏิบัติงาน มาตรฐานความปลอดภัยและความลับของผู้ป่วย มาตรฐานระบบเครือข่ายคอมพิวเตอร์ มาตรฐานทางกายภาพและสภาพแวดล้อม และมีความสมบูรณ์ของหลักฐานของระเบียบหรือมาตรการมาตรฐานด้านเทคโนโลยีสารสนเทศด้านต่างๆ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252" marR="6825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822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627" y="1385047"/>
            <a:ext cx="95178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เอกสารที่ควรนำเสนอประกอบการประเมิน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คำสั่งแต่งตั้งทีมดูแลระบบสารสนเทศของโรงพยาบาล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แผนแม่บทหรือแผนพัฒนาของโรงพยาบาล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นโยบายและแผนการปฏิบัติด้านเทคโนโลยีสารสนเทศของโรงพยาบาล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โครงสร้างและอัตรากำลังของหน่วยงานสารสนเทศของโรงพยาบาล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5. </a:t>
            </a:r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ระเบียบหรือมาตรฐานด้านเทคโนโลยีสารสนเทศต่าง ๆ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</a:t>
            </a:r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ที่จำเป็นสอดคล้องกับมาตรฐานของประเทศหรือมาตรฐานสากล ได้แก่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</a:t>
            </a:r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มาตรฐานข้อมูล มาตรฐานรหัสข้อมูล มาตรฐานการปฏิบัติงาน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</a:t>
            </a:r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มาตรฐานความปลอดภัยและความลับของผู้ป่วย มาตรฐานระบบเครือข่ายคอมพิวเตอร์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 </a:t>
            </a:r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มาตรฐานทางกายภาพและสภาพแวดล้อม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ound Same Side Corner Rectangle 4">
            <a:extLst>
              <a:ext uri="{FF2B5EF4-FFF2-40B4-BE49-F238E27FC236}">
                <a16:creationId xmlns:a16="http://schemas.microsoft.com/office/drawing/2014/main" id="{DF01D523-CB14-4462-85D1-DE7A5228F201}"/>
              </a:ext>
            </a:extLst>
          </p:cNvPr>
          <p:cNvSpPr/>
          <p:nvPr/>
        </p:nvSpPr>
        <p:spPr>
          <a:xfrm rot="5400000">
            <a:off x="5445197" y="-4817304"/>
            <a:ext cx="854933" cy="110749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733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D866CB1-DF75-447E-B2C7-0FC11FDB8431}"/>
              </a:ext>
            </a:extLst>
          </p:cNvPr>
          <p:cNvSpPr/>
          <p:nvPr/>
        </p:nvSpPr>
        <p:spPr>
          <a:xfrm>
            <a:off x="532266" y="331340"/>
            <a:ext cx="6952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โครงสร้างและบทบาท ระบบเทคโนโลยีสารสนเทศ </a:t>
            </a:r>
            <a:endParaRPr lang="en-US" sz="3600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132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3395</Words>
  <Application>Microsoft Office PowerPoint</Application>
  <PresentationFormat>แบบจอกว้าง</PresentationFormat>
  <Paragraphs>277</Paragraphs>
  <Slides>41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TH SarabunIT๙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apinan nillchai</dc:creator>
  <cp:lastModifiedBy>jarh Einsingha</cp:lastModifiedBy>
  <cp:revision>166</cp:revision>
  <cp:lastPrinted>2021-01-18T02:48:55Z</cp:lastPrinted>
  <dcterms:created xsi:type="dcterms:W3CDTF">2019-03-28T00:59:36Z</dcterms:created>
  <dcterms:modified xsi:type="dcterms:W3CDTF">2021-03-23T13:46:13Z</dcterms:modified>
</cp:coreProperties>
</file>